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aaeb51f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aaeb51f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ae14c0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ae14c0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aaeb51f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aaeb51f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aaeb51fe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aaeb51fe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aaeb51d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aaeb51d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aaeb51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aaeb51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aaeb51d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aaeb51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aaeb51d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aaeb51d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aaeb51d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aaeb51d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aaeb51de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aaeb51d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8c93a1f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8c93a1f1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aaeb52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aaeb52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8c93a1f1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8c93a1f1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8c93a1f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8c93a1f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a6309b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a6309b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8c93a1f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8c93a1f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8c93a1f1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8c93a1f1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aaeb51f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aaeb51f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aaeb51f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aaeb51f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0" y="1864475"/>
            <a:ext cx="8520600" cy="9327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1" name="Shape 51"/>
        <p:cNvGrpSpPr/>
        <p:nvPr/>
      </p:nvGrpSpPr>
      <p:grpSpPr>
        <a:xfrm>
          <a:off x="0" y="0"/>
          <a:ext cx="0" cy="0"/>
          <a:chOff x="0" y="0"/>
          <a:chExt cx="0" cy="0"/>
        </a:xfrm>
      </p:grpSpPr>
      <p:sp>
        <p:nvSpPr>
          <p:cNvPr id="52" name="Google Shape;52;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3" name="Google Shape;53;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4" name="Google Shape;54;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5" name="Shape 55"/>
        <p:cNvGrpSpPr/>
        <p:nvPr/>
      </p:nvGrpSpPr>
      <p:grpSpPr>
        <a:xfrm>
          <a:off x="0" y="0"/>
          <a:ext cx="0" cy="0"/>
          <a:chOff x="0" y="0"/>
          <a:chExt cx="0" cy="0"/>
        </a:xfrm>
      </p:grpSpPr>
      <p:sp>
        <p:nvSpPr>
          <p:cNvPr id="56" name="Google Shape;56;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8" name="Google Shape;58;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762125"/>
            <a:ext cx="8520600" cy="2806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Georgia"/>
              <a:buNone/>
              <a:defRPr b="1" sz="2800">
                <a:solidFill>
                  <a:schemeClr val="dk1"/>
                </a:solidFill>
                <a:latin typeface="Georgia"/>
                <a:ea typeface="Georgia"/>
                <a:cs typeface="Georgia"/>
                <a:sym typeface="Georgia"/>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762125"/>
            <a:ext cx="8520600" cy="2806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ucida Sans"/>
              <a:buChar char="●"/>
              <a:defRPr sz="1800">
                <a:solidFill>
                  <a:schemeClr val="dk2"/>
                </a:solidFill>
                <a:latin typeface="Lucida Sans"/>
                <a:ea typeface="Lucida Sans"/>
                <a:cs typeface="Lucida Sans"/>
                <a:sym typeface="Lucida Sans"/>
              </a:defRPr>
            </a:lvl1pPr>
            <a:lvl2pPr indent="-317500" lvl="1" marL="9144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2pPr>
            <a:lvl3pPr indent="-317500" lvl="2" marL="13716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3pPr>
            <a:lvl4pPr indent="-317500" lvl="3" marL="18288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4pPr>
            <a:lvl5pPr indent="-317500" lvl="4" marL="22860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5pPr>
            <a:lvl6pPr indent="-317500" lvl="5" marL="27432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6pPr>
            <a:lvl7pPr indent="-317500" lvl="6" marL="32004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7pPr>
            <a:lvl8pPr indent="-317500" lvl="7" marL="365760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8pPr>
            <a:lvl9pPr indent="-317500" lvl="8" marL="4114800">
              <a:lnSpc>
                <a:spcPct val="115000"/>
              </a:lnSpc>
              <a:spcBef>
                <a:spcPts val="1600"/>
              </a:spcBef>
              <a:spcAft>
                <a:spcPts val="1600"/>
              </a:spcAft>
              <a:buClr>
                <a:schemeClr val="dk2"/>
              </a:buClr>
              <a:buSzPts val="1400"/>
              <a:buFont typeface="Lucida Sans"/>
              <a:buChar char="■"/>
              <a:defRPr>
                <a:solidFill>
                  <a:schemeClr val="dk2"/>
                </a:solidFill>
                <a:latin typeface="Lucida Sans"/>
                <a:ea typeface="Lucida Sans"/>
                <a:cs typeface="Lucida Sans"/>
                <a:sym typeface="Lucida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441550" y="1071750"/>
            <a:ext cx="8702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2"/>
              </a:solidFill>
              <a:latin typeface="Lucida Sans"/>
              <a:ea typeface="Lucida Sans"/>
              <a:cs typeface="Lucida Sans"/>
              <a:sym typeface="Lucida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kJNLrxL8lkQX4DnmXCS0iBsini_VSP-O/view"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m9M3TEr98BWXDxpu3Unl-G2NGyjHZSnj/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eph6JmC771LrUu-mYDXmAl4KgWu18vZ/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RmHKQ7tOKcL7BXXba0zUmf4sVNPw_Arc/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ctrTitle"/>
          </p:nvPr>
        </p:nvSpPr>
        <p:spPr>
          <a:xfrm>
            <a:off x="215550" y="246100"/>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t>Module 3-IND ENG 243</a:t>
            </a:r>
            <a:endParaRPr sz="3700"/>
          </a:p>
        </p:txBody>
      </p:sp>
      <p:sp>
        <p:nvSpPr>
          <p:cNvPr id="65" name="Google Shape;65;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Presented by- Anmol, Ankit, Aakash, Serah, Raushan &amp; Sonia</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208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Predictor for Price</a:t>
            </a:r>
            <a:endParaRPr/>
          </a:p>
        </p:txBody>
      </p:sp>
      <p:pic>
        <p:nvPicPr>
          <p:cNvPr id="120" name="Google Shape;120;p24"/>
          <p:cNvPicPr preferRelativeResize="0"/>
          <p:nvPr/>
        </p:nvPicPr>
        <p:blipFill rotWithShape="1">
          <a:blip r:embed="rId3">
            <a:alphaModFix/>
          </a:blip>
          <a:srcRect b="1999" l="2326" r="1915" t="1410"/>
          <a:stretch/>
        </p:blipFill>
        <p:spPr>
          <a:xfrm>
            <a:off x="3878019" y="1528025"/>
            <a:ext cx="1889508" cy="2779776"/>
          </a:xfrm>
          <a:prstGeom prst="rect">
            <a:avLst/>
          </a:prstGeom>
          <a:noFill/>
          <a:ln>
            <a:noFill/>
          </a:ln>
          <a:effectLst>
            <a:outerShdw blurRad="57150" rotWithShape="0" algn="bl" dir="5400000" dist="19050">
              <a:srgbClr val="000000">
                <a:alpha val="69000"/>
              </a:srgbClr>
            </a:outerShdw>
          </a:effectLst>
        </p:spPr>
      </p:pic>
      <p:sp>
        <p:nvSpPr>
          <p:cNvPr id="121" name="Google Shape;121;p24"/>
          <p:cNvSpPr/>
          <p:nvPr/>
        </p:nvSpPr>
        <p:spPr>
          <a:xfrm>
            <a:off x="5399167" y="3603280"/>
            <a:ext cx="728700" cy="311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nvSpPr>
        <p:spPr>
          <a:xfrm>
            <a:off x="6127725" y="3496672"/>
            <a:ext cx="211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ucida Sans"/>
                <a:ea typeface="Lucida Sans"/>
                <a:cs typeface="Lucida Sans"/>
                <a:sym typeface="Lucida Sans"/>
              </a:rPr>
              <a:t>Output: Predicted Price</a:t>
            </a:r>
            <a:endParaRPr sz="1200">
              <a:latin typeface="Lucida Sans"/>
              <a:ea typeface="Lucida Sans"/>
              <a:cs typeface="Lucida Sans"/>
              <a:sym typeface="Lucida Sans"/>
            </a:endParaRPr>
          </a:p>
          <a:p>
            <a:pPr indent="0" lvl="0" marL="0" rtl="0" algn="ctr">
              <a:spcBef>
                <a:spcPts val="0"/>
              </a:spcBef>
              <a:spcAft>
                <a:spcPts val="0"/>
              </a:spcAft>
              <a:buNone/>
            </a:pPr>
            <a:r>
              <a:rPr lang="en" sz="1200">
                <a:latin typeface="Lucida Sans"/>
                <a:ea typeface="Lucida Sans"/>
                <a:cs typeface="Lucida Sans"/>
                <a:sym typeface="Lucida Sans"/>
              </a:rPr>
              <a:t>(with 96% accuracy)</a:t>
            </a:r>
            <a:endParaRPr sz="1200">
              <a:latin typeface="Lucida Sans"/>
              <a:ea typeface="Lucida Sans"/>
              <a:cs typeface="Lucida Sans"/>
              <a:sym typeface="Lucida Sans"/>
            </a:endParaRPr>
          </a:p>
        </p:txBody>
      </p:sp>
      <p:sp>
        <p:nvSpPr>
          <p:cNvPr id="123" name="Google Shape;123;p24"/>
          <p:cNvSpPr/>
          <p:nvPr/>
        </p:nvSpPr>
        <p:spPr>
          <a:xfrm>
            <a:off x="2756567" y="1868003"/>
            <a:ext cx="1047300" cy="41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nvSpPr>
        <p:spPr>
          <a:xfrm>
            <a:off x="903399" y="1528025"/>
            <a:ext cx="1889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ucida Sans"/>
                <a:ea typeface="Lucida Sans"/>
                <a:cs typeface="Lucida Sans"/>
                <a:sym typeface="Lucida Sans"/>
              </a:rPr>
              <a:t>Input:</a:t>
            </a:r>
            <a:endParaRPr sz="1200">
              <a:latin typeface="Lucida Sans"/>
              <a:ea typeface="Lucida Sans"/>
              <a:cs typeface="Lucida Sans"/>
              <a:sym typeface="Lucida Sans"/>
            </a:endParaRPr>
          </a:p>
          <a:p>
            <a:pPr indent="-304800" lvl="0" marL="457200" rtl="0" algn="l">
              <a:spcBef>
                <a:spcPts val="0"/>
              </a:spcBef>
              <a:spcAft>
                <a:spcPts val="0"/>
              </a:spcAft>
              <a:buSzPts val="1200"/>
              <a:buFont typeface="Lucida Sans"/>
              <a:buAutoNum type="arabicPeriod"/>
            </a:pPr>
            <a:r>
              <a:rPr lang="en" sz="1200">
                <a:latin typeface="Lucida Sans"/>
                <a:ea typeface="Lucida Sans"/>
                <a:cs typeface="Lucida Sans"/>
                <a:sym typeface="Lucida Sans"/>
              </a:rPr>
              <a:t>Distance</a:t>
            </a:r>
            <a:endParaRPr sz="1200">
              <a:latin typeface="Lucida Sans"/>
              <a:ea typeface="Lucida Sans"/>
              <a:cs typeface="Lucida Sans"/>
              <a:sym typeface="Lucida Sans"/>
            </a:endParaRPr>
          </a:p>
          <a:p>
            <a:pPr indent="-304800" lvl="0" marL="457200" rtl="0" algn="l">
              <a:spcBef>
                <a:spcPts val="0"/>
              </a:spcBef>
              <a:spcAft>
                <a:spcPts val="0"/>
              </a:spcAft>
              <a:buSzPts val="1200"/>
              <a:buFont typeface="Lucida Sans"/>
              <a:buAutoNum type="arabicPeriod"/>
            </a:pPr>
            <a:r>
              <a:rPr lang="en" sz="1200">
                <a:latin typeface="Lucida Sans"/>
                <a:ea typeface="Lucida Sans"/>
                <a:cs typeface="Lucida Sans"/>
                <a:sym typeface="Lucida Sans"/>
              </a:rPr>
              <a:t>Surge Multiplier</a:t>
            </a:r>
            <a:endParaRPr sz="1200">
              <a:latin typeface="Lucida Sans"/>
              <a:ea typeface="Lucida Sans"/>
              <a:cs typeface="Lucida Sans"/>
              <a:sym typeface="Lucida Sans"/>
            </a:endParaRPr>
          </a:p>
          <a:p>
            <a:pPr indent="-304800" lvl="0" marL="457200" rtl="0" algn="l">
              <a:spcBef>
                <a:spcPts val="0"/>
              </a:spcBef>
              <a:spcAft>
                <a:spcPts val="0"/>
              </a:spcAft>
              <a:buSzPts val="1200"/>
              <a:buFont typeface="Lucida Sans"/>
              <a:buAutoNum type="arabicPeriod"/>
            </a:pPr>
            <a:r>
              <a:rPr lang="en" sz="1200">
                <a:latin typeface="Lucida Sans"/>
                <a:ea typeface="Lucida Sans"/>
                <a:cs typeface="Lucida Sans"/>
                <a:sym typeface="Lucida Sans"/>
              </a:rPr>
              <a:t>Ride Type</a:t>
            </a:r>
            <a:endParaRPr sz="1200">
              <a:latin typeface="Lucida Sans"/>
              <a:ea typeface="Lucida Sans"/>
              <a:cs typeface="Lucida Sans"/>
              <a:sym typeface="Lucida Sans"/>
            </a:endParaRPr>
          </a:p>
        </p:txBody>
      </p:sp>
      <p:sp>
        <p:nvSpPr>
          <p:cNvPr id="125" name="Google Shape;125;p24"/>
          <p:cNvSpPr txBox="1"/>
          <p:nvPr/>
        </p:nvSpPr>
        <p:spPr>
          <a:xfrm>
            <a:off x="595950" y="870175"/>
            <a:ext cx="795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ucida Sans"/>
                <a:ea typeface="Lucida Sans"/>
                <a:cs typeface="Lucida Sans"/>
                <a:sym typeface="Lucida Sans"/>
              </a:rPr>
              <a:t>In Module 2, we used Linear Regression, Decision tree regressor, Random forest regressor, and XG BOOST to predict fare price. </a:t>
            </a:r>
            <a:endParaRPr sz="1000">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title="Price Demo.mov">
            <a:hlinkClick r:id="rId3"/>
          </p:cNvPr>
          <p:cNvPicPr preferRelativeResize="0"/>
          <p:nvPr/>
        </p:nvPicPr>
        <p:blipFill>
          <a:blip r:embed="rId4">
            <a:alphaModFix/>
          </a:blip>
          <a:stretch>
            <a:fillRect/>
          </a:stretch>
        </p:blipFill>
        <p:spPr>
          <a:xfrm>
            <a:off x="2530475" y="32250"/>
            <a:ext cx="3226575"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Interactive Maps:</a:t>
            </a:r>
            <a:endParaRPr sz="2500"/>
          </a:p>
        </p:txBody>
      </p:sp>
      <p:sp>
        <p:nvSpPr>
          <p:cNvPr id="136" name="Google Shape;136;p26"/>
          <p:cNvSpPr txBox="1"/>
          <p:nvPr>
            <p:ph idx="1" type="body"/>
          </p:nvPr>
        </p:nvSpPr>
        <p:spPr>
          <a:xfrm>
            <a:off x="311700" y="567300"/>
            <a:ext cx="8520600" cy="2806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 the previous module we showed how we can use the folium library and KMeans clustering in order to identify where to open hubs based on demand. The results are shown below:</a:t>
            </a:r>
            <a:endParaRPr sz="1500"/>
          </a:p>
          <a:p>
            <a:pPr indent="0" lvl="0" marL="457200" rtl="0" algn="l">
              <a:spcBef>
                <a:spcPts val="1600"/>
              </a:spcBef>
              <a:spcAft>
                <a:spcPts val="1600"/>
              </a:spcAft>
              <a:buNone/>
            </a:pPr>
            <a:r>
              <a:t/>
            </a:r>
            <a:endParaRPr sz="1500"/>
          </a:p>
        </p:txBody>
      </p:sp>
      <p:pic>
        <p:nvPicPr>
          <p:cNvPr id="137" name="Google Shape;137;p26"/>
          <p:cNvPicPr preferRelativeResize="0"/>
          <p:nvPr/>
        </p:nvPicPr>
        <p:blipFill>
          <a:blip r:embed="rId3">
            <a:alphaModFix/>
          </a:blip>
          <a:stretch>
            <a:fillRect/>
          </a:stretch>
        </p:blipFill>
        <p:spPr>
          <a:xfrm>
            <a:off x="156300" y="1851750"/>
            <a:ext cx="8675999" cy="152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43" name="Google Shape;143;p27"/>
          <p:cNvSpPr txBox="1"/>
          <p:nvPr>
            <p:ph idx="1" type="body"/>
          </p:nvPr>
        </p:nvSpPr>
        <p:spPr>
          <a:xfrm>
            <a:off x="311700" y="1016700"/>
            <a:ext cx="8520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end result is a map that displays</a:t>
            </a:r>
            <a:endParaRPr sz="1600"/>
          </a:p>
          <a:p>
            <a:pPr indent="0" lvl="0" marL="0" rtl="0" algn="l">
              <a:spcBef>
                <a:spcPts val="1600"/>
              </a:spcBef>
              <a:spcAft>
                <a:spcPts val="0"/>
              </a:spcAft>
              <a:buNone/>
            </a:pPr>
            <a:r>
              <a:rPr lang="en" sz="1600"/>
              <a:t>Where to open the transit hubs and </a:t>
            </a:r>
            <a:endParaRPr sz="1600"/>
          </a:p>
          <a:p>
            <a:pPr indent="0" lvl="0" marL="0" rtl="0" algn="l">
              <a:spcBef>
                <a:spcPts val="1600"/>
              </a:spcBef>
              <a:spcAft>
                <a:spcPts val="0"/>
              </a:spcAft>
              <a:buNone/>
            </a:pPr>
            <a:r>
              <a:rPr lang="en" sz="1600"/>
              <a:t>A graph that displays the demand at each</a:t>
            </a:r>
            <a:endParaRPr sz="1600"/>
          </a:p>
          <a:p>
            <a:pPr indent="0" lvl="0" marL="0" rtl="0" algn="l">
              <a:spcBef>
                <a:spcPts val="1600"/>
              </a:spcBef>
              <a:spcAft>
                <a:spcPts val="0"/>
              </a:spcAft>
              <a:buNone/>
            </a:pPr>
            <a:r>
              <a:rPr lang="en" sz="1600"/>
              <a:t>Of these hubs. This allows the person</a:t>
            </a:r>
            <a:endParaRPr sz="1600"/>
          </a:p>
          <a:p>
            <a:pPr indent="0" lvl="0" marL="0" rtl="0" algn="l">
              <a:spcBef>
                <a:spcPts val="1600"/>
              </a:spcBef>
              <a:spcAft>
                <a:spcPts val="0"/>
              </a:spcAft>
              <a:buNone/>
            </a:pPr>
            <a:r>
              <a:rPr lang="en" sz="1600"/>
              <a:t>Using this to make a informed decision</a:t>
            </a:r>
            <a:endParaRPr sz="1600"/>
          </a:p>
          <a:p>
            <a:pPr indent="0" lvl="0" marL="0" rtl="0" algn="l">
              <a:spcBef>
                <a:spcPts val="1600"/>
              </a:spcBef>
              <a:spcAft>
                <a:spcPts val="1600"/>
              </a:spcAft>
              <a:buNone/>
            </a:pPr>
            <a:r>
              <a:rPr lang="en" sz="1600"/>
              <a:t>On how many hubs to open and where.</a:t>
            </a:r>
            <a:endParaRPr sz="1600"/>
          </a:p>
        </p:txBody>
      </p:sp>
      <p:pic>
        <p:nvPicPr>
          <p:cNvPr id="144" name="Google Shape;144;p27"/>
          <p:cNvPicPr preferRelativeResize="0"/>
          <p:nvPr/>
        </p:nvPicPr>
        <p:blipFill>
          <a:blip r:embed="rId3">
            <a:alphaModFix/>
          </a:blip>
          <a:stretch>
            <a:fillRect/>
          </a:stretch>
        </p:blipFill>
        <p:spPr>
          <a:xfrm>
            <a:off x="4637900" y="325800"/>
            <a:ext cx="4083550" cy="396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idx="1" type="body"/>
          </p:nvPr>
        </p:nvSpPr>
        <p:spPr>
          <a:xfrm>
            <a:off x="311713" y="113000"/>
            <a:ext cx="8520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k=12</a:t>
            </a:r>
            <a:endParaRPr/>
          </a:p>
        </p:txBody>
      </p:sp>
      <p:pic>
        <p:nvPicPr>
          <p:cNvPr id="150" name="Google Shape;150;p28"/>
          <p:cNvPicPr preferRelativeResize="0"/>
          <p:nvPr/>
        </p:nvPicPr>
        <p:blipFill>
          <a:blip r:embed="rId3">
            <a:alphaModFix/>
          </a:blip>
          <a:stretch>
            <a:fillRect/>
          </a:stretch>
        </p:blipFill>
        <p:spPr>
          <a:xfrm>
            <a:off x="1082865" y="607825"/>
            <a:ext cx="6978325" cy="4186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1540938" y="888000"/>
            <a:ext cx="6062126" cy="3994125"/>
          </a:xfrm>
          <a:prstGeom prst="rect">
            <a:avLst/>
          </a:prstGeom>
          <a:noFill/>
          <a:ln>
            <a:noFill/>
          </a:ln>
        </p:spPr>
      </p:pic>
      <p:sp>
        <p:nvSpPr>
          <p:cNvPr id="156" name="Google Shape;156;p29"/>
          <p:cNvSpPr txBox="1"/>
          <p:nvPr>
            <p:ph idx="1" type="body"/>
          </p:nvPr>
        </p:nvSpPr>
        <p:spPr>
          <a:xfrm>
            <a:off x="311713" y="94050"/>
            <a:ext cx="8520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If we keep hubs to ~12, we see similar hub positions to those when we create a  Heatmap generated using the data.</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Hubs to Create Routes</a:t>
            </a:r>
            <a:endParaRPr/>
          </a:p>
        </p:txBody>
      </p:sp>
      <p:sp>
        <p:nvSpPr>
          <p:cNvPr id="162" name="Google Shape;162;p30"/>
          <p:cNvSpPr txBox="1"/>
          <p:nvPr>
            <p:ph idx="1" type="body"/>
          </p:nvPr>
        </p:nvSpPr>
        <p:spPr>
          <a:xfrm>
            <a:off x="311700" y="1762125"/>
            <a:ext cx="8520600" cy="280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Input both the source and destination addresses from user </a:t>
            </a:r>
            <a:endParaRPr/>
          </a:p>
          <a:p>
            <a:pPr indent="-342900" lvl="0" marL="457200" rtl="0" algn="l">
              <a:spcBef>
                <a:spcPts val="0"/>
              </a:spcBef>
              <a:spcAft>
                <a:spcPts val="0"/>
              </a:spcAft>
              <a:buSzPts val="1800"/>
              <a:buChar char="●"/>
            </a:pPr>
            <a:r>
              <a:rPr lang="en"/>
              <a:t>Addresses can be in natural language/ coordinates/ </a:t>
            </a:r>
            <a:r>
              <a:rPr lang="en"/>
              <a:t>zip code</a:t>
            </a:r>
            <a:endParaRPr/>
          </a:p>
          <a:p>
            <a:pPr indent="-342900" lvl="0" marL="457200" rtl="0" algn="l">
              <a:spcBef>
                <a:spcPts val="0"/>
              </a:spcBef>
              <a:spcAft>
                <a:spcPts val="0"/>
              </a:spcAft>
              <a:buSzPts val="1800"/>
              <a:buChar char="●"/>
            </a:pPr>
            <a:r>
              <a:rPr lang="en"/>
              <a:t>We present a route for the user from source to destination such that he/she passes through the 2 nearest given transit hubs.</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1"/>
          <p:cNvPicPr preferRelativeResize="0"/>
          <p:nvPr/>
        </p:nvPicPr>
        <p:blipFill>
          <a:blip r:embed="rId3">
            <a:alphaModFix/>
          </a:blip>
          <a:stretch>
            <a:fillRect/>
          </a:stretch>
        </p:blipFill>
        <p:spPr>
          <a:xfrm>
            <a:off x="1300225" y="0"/>
            <a:ext cx="6230882" cy="4991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blip>
          <a:stretch>
            <a:fillRect/>
          </a:stretch>
        </p:blipFill>
        <p:spPr>
          <a:xfrm>
            <a:off x="1360275" y="0"/>
            <a:ext cx="5986299" cy="492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311700" y="258300"/>
            <a:ext cx="8520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the route planned by Google maps</a:t>
            </a:r>
            <a:endParaRPr/>
          </a:p>
        </p:txBody>
      </p:sp>
      <p:pic>
        <p:nvPicPr>
          <p:cNvPr id="178" name="Google Shape;178;p33"/>
          <p:cNvPicPr preferRelativeResize="0"/>
          <p:nvPr/>
        </p:nvPicPr>
        <p:blipFill>
          <a:blip r:embed="rId3">
            <a:alphaModFix/>
          </a:blip>
          <a:stretch>
            <a:fillRect/>
          </a:stretch>
        </p:blipFill>
        <p:spPr>
          <a:xfrm>
            <a:off x="1756625" y="875775"/>
            <a:ext cx="4644175" cy="320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15660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a:t>
            </a:r>
            <a:endParaRPr/>
          </a:p>
        </p:txBody>
      </p:sp>
      <p:sp>
        <p:nvSpPr>
          <p:cNvPr id="71" name="Google Shape;71;p16"/>
          <p:cNvSpPr txBox="1"/>
          <p:nvPr/>
        </p:nvSpPr>
        <p:spPr>
          <a:xfrm>
            <a:off x="181600" y="1052200"/>
            <a:ext cx="87969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ucida Sans"/>
                <a:ea typeface="Lucida Sans"/>
                <a:cs typeface="Lucida Sans"/>
                <a:sym typeface="Lucida Sans"/>
              </a:rPr>
              <a:t>Objectives-</a:t>
            </a:r>
            <a:endParaRPr b="1">
              <a:latin typeface="Lucida Sans"/>
              <a:ea typeface="Lucida Sans"/>
              <a:cs typeface="Lucida Sans"/>
              <a:sym typeface="Lucida Sans"/>
            </a:endParaRPr>
          </a:p>
          <a:p>
            <a:pPr indent="0" lvl="0" marL="0" rtl="0" algn="l">
              <a:spcBef>
                <a:spcPts val="0"/>
              </a:spcBef>
              <a:spcAft>
                <a:spcPts val="0"/>
              </a:spcAft>
              <a:buNone/>
            </a:pPr>
            <a:r>
              <a:t/>
            </a:r>
            <a:endParaRPr>
              <a:latin typeface="Lucida Sans"/>
              <a:ea typeface="Lucida Sans"/>
              <a:cs typeface="Lucida Sans"/>
              <a:sym typeface="Lucida Sans"/>
            </a:endParaRPr>
          </a:p>
          <a:p>
            <a:pPr indent="-323850" lvl="0" marL="457200" rtl="0" algn="l">
              <a:spcBef>
                <a:spcPts val="0"/>
              </a:spcBef>
              <a:spcAft>
                <a:spcPts val="0"/>
              </a:spcAft>
              <a:buSzPts val="1500"/>
              <a:buFont typeface="Lucida Sans"/>
              <a:buAutoNum type="arabicPeriod"/>
            </a:pPr>
            <a:r>
              <a:rPr lang="en" sz="1500">
                <a:latin typeface="Lucida Sans"/>
                <a:ea typeface="Lucida Sans"/>
                <a:cs typeface="Lucida Sans"/>
                <a:sym typeface="Lucida Sans"/>
              </a:rPr>
              <a:t>Identify the key origin and destination spots in the city where there’s high demand for cabs.</a:t>
            </a:r>
            <a:endParaRPr sz="1500">
              <a:latin typeface="Lucida Sans"/>
              <a:ea typeface="Lucida Sans"/>
              <a:cs typeface="Lucida Sans"/>
              <a:sym typeface="Lucida Sans"/>
            </a:endParaRPr>
          </a:p>
          <a:p>
            <a:pPr indent="0" lvl="0" marL="457200" rtl="0" algn="l">
              <a:spcBef>
                <a:spcPts val="0"/>
              </a:spcBef>
              <a:spcAft>
                <a:spcPts val="0"/>
              </a:spcAft>
              <a:buNone/>
            </a:pPr>
            <a:r>
              <a:t/>
            </a:r>
            <a:endParaRPr sz="1500">
              <a:latin typeface="Lucida Sans"/>
              <a:ea typeface="Lucida Sans"/>
              <a:cs typeface="Lucida Sans"/>
              <a:sym typeface="Lucida Sans"/>
            </a:endParaRPr>
          </a:p>
          <a:p>
            <a:pPr indent="-323850" lvl="0" marL="457200" rtl="0" algn="l">
              <a:spcBef>
                <a:spcPts val="0"/>
              </a:spcBef>
              <a:spcAft>
                <a:spcPts val="0"/>
              </a:spcAft>
              <a:buSzPts val="1500"/>
              <a:buFont typeface="Lucida Sans"/>
              <a:buAutoNum type="arabicPeriod"/>
            </a:pPr>
            <a:r>
              <a:rPr lang="en" sz="1500">
                <a:latin typeface="Lucida Sans"/>
                <a:ea typeface="Lucida Sans"/>
                <a:cs typeface="Lucida Sans"/>
                <a:sym typeface="Lucida Sans"/>
              </a:rPr>
              <a:t>Satisfy this demand by setting up hubs and shuttle service serving these most popular routes.</a:t>
            </a:r>
            <a:endParaRPr sz="1500">
              <a:latin typeface="Lucida Sans"/>
              <a:ea typeface="Lucida Sans"/>
              <a:cs typeface="Lucida Sans"/>
              <a:sym typeface="Lucida Sans"/>
            </a:endParaRPr>
          </a:p>
          <a:p>
            <a:pPr indent="0" lvl="0" marL="457200" rtl="0" algn="l">
              <a:spcBef>
                <a:spcPts val="0"/>
              </a:spcBef>
              <a:spcAft>
                <a:spcPts val="0"/>
              </a:spcAft>
              <a:buNone/>
            </a:pPr>
            <a:r>
              <a:t/>
            </a:r>
            <a:endParaRPr sz="1500">
              <a:latin typeface="Lucida Sans"/>
              <a:ea typeface="Lucida Sans"/>
              <a:cs typeface="Lucida Sans"/>
              <a:sym typeface="Lucida Sans"/>
            </a:endParaRPr>
          </a:p>
          <a:p>
            <a:pPr indent="-323850" lvl="0" marL="457200" rtl="0" algn="l">
              <a:spcBef>
                <a:spcPts val="0"/>
              </a:spcBef>
              <a:spcAft>
                <a:spcPts val="0"/>
              </a:spcAft>
              <a:buSzPts val="1500"/>
              <a:buFont typeface="Lucida Sans"/>
              <a:buAutoNum type="arabicPeriod"/>
            </a:pPr>
            <a:r>
              <a:rPr lang="en" sz="1500">
                <a:latin typeface="Lucida Sans"/>
                <a:ea typeface="Lucida Sans"/>
                <a:cs typeface="Lucida Sans"/>
                <a:sym typeface="Lucida Sans"/>
              </a:rPr>
              <a:t>In the process provide an alternative to public transport which is more reliable and more cost effective than hiring full cab for oneself.</a:t>
            </a:r>
            <a:endParaRPr sz="1500">
              <a:latin typeface="Lucida Sans"/>
              <a:ea typeface="Lucida Sans"/>
              <a:cs typeface="Lucida Sans"/>
              <a:sym typeface="Lucida Sans"/>
            </a:endParaRPr>
          </a:p>
          <a:p>
            <a:pPr indent="0" lvl="0" marL="457200" rtl="0" algn="l">
              <a:spcBef>
                <a:spcPts val="0"/>
              </a:spcBef>
              <a:spcAft>
                <a:spcPts val="0"/>
              </a:spcAft>
              <a:buNone/>
            </a:pPr>
            <a:r>
              <a:t/>
            </a:r>
            <a:endParaRPr sz="1500">
              <a:latin typeface="Lucida Sans"/>
              <a:ea typeface="Lucida Sans"/>
              <a:cs typeface="Lucida Sans"/>
              <a:sym typeface="Lucida Sans"/>
            </a:endParaRPr>
          </a:p>
          <a:p>
            <a:pPr indent="-323850" lvl="0" marL="457200" rtl="0" algn="l">
              <a:spcBef>
                <a:spcPts val="0"/>
              </a:spcBef>
              <a:spcAft>
                <a:spcPts val="0"/>
              </a:spcAft>
              <a:buSzPts val="1500"/>
              <a:buFont typeface="Lucida Sans"/>
              <a:buAutoNum type="arabicPeriod"/>
            </a:pPr>
            <a:r>
              <a:rPr lang="en" sz="1500">
                <a:latin typeface="Lucida Sans"/>
                <a:ea typeface="Lucida Sans"/>
                <a:cs typeface="Lucida Sans"/>
                <a:sym typeface="Lucida Sans"/>
              </a:rPr>
              <a:t>Reduce traffic congestion and carbon emissions by aggregating several requests and satisfying it by utilizing one vehicle.</a:t>
            </a:r>
            <a:endParaRPr sz="1500">
              <a:latin typeface="Lucida Sans"/>
              <a:ea typeface="Lucida Sans"/>
              <a:cs typeface="Lucida Sans"/>
              <a:sym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4"/>
          <p:cNvPicPr preferRelativeResize="0"/>
          <p:nvPr/>
        </p:nvPicPr>
        <p:blipFill>
          <a:blip r:embed="rId3">
            <a:alphaModFix/>
          </a:blip>
          <a:stretch>
            <a:fillRect/>
          </a:stretch>
        </p:blipFill>
        <p:spPr>
          <a:xfrm>
            <a:off x="2497063" y="82900"/>
            <a:ext cx="4149875" cy="414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231575" y="156625"/>
            <a:ext cx="91440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Inspired by logistics and shipping industry</a:t>
            </a:r>
            <a:endParaRPr/>
          </a:p>
        </p:txBody>
      </p:sp>
      <p:pic>
        <p:nvPicPr>
          <p:cNvPr id="77" name="Google Shape;77;p17"/>
          <p:cNvPicPr preferRelativeResize="0"/>
          <p:nvPr/>
        </p:nvPicPr>
        <p:blipFill>
          <a:blip r:embed="rId3">
            <a:alphaModFix/>
          </a:blip>
          <a:stretch>
            <a:fillRect/>
          </a:stretch>
        </p:blipFill>
        <p:spPr>
          <a:xfrm>
            <a:off x="120350" y="1614125"/>
            <a:ext cx="4612500" cy="2306250"/>
          </a:xfrm>
          <a:prstGeom prst="rect">
            <a:avLst/>
          </a:prstGeom>
          <a:noFill/>
          <a:ln>
            <a:noFill/>
          </a:ln>
        </p:spPr>
      </p:pic>
      <p:pic>
        <p:nvPicPr>
          <p:cNvPr id="78" name="Google Shape;78;p17"/>
          <p:cNvPicPr preferRelativeResize="0"/>
          <p:nvPr/>
        </p:nvPicPr>
        <p:blipFill>
          <a:blip r:embed="rId4">
            <a:alphaModFix/>
          </a:blip>
          <a:stretch>
            <a:fillRect/>
          </a:stretch>
        </p:blipFill>
        <p:spPr>
          <a:xfrm>
            <a:off x="4572000" y="883263"/>
            <a:ext cx="4924254" cy="3376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0" y="445025"/>
            <a:ext cx="91440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To See Demand Forecast </a:t>
            </a:r>
            <a:endParaRPr/>
          </a:p>
        </p:txBody>
      </p:sp>
      <p:pic>
        <p:nvPicPr>
          <p:cNvPr id="84" name="Google Shape;84;p18"/>
          <p:cNvPicPr preferRelativeResize="0"/>
          <p:nvPr/>
        </p:nvPicPr>
        <p:blipFill>
          <a:blip r:embed="rId3">
            <a:alphaModFix/>
          </a:blip>
          <a:stretch>
            <a:fillRect/>
          </a:stretch>
        </p:blipFill>
        <p:spPr>
          <a:xfrm>
            <a:off x="152400" y="1614125"/>
            <a:ext cx="8839202" cy="1984717"/>
          </a:xfrm>
          <a:prstGeom prst="rect">
            <a:avLst/>
          </a:prstGeom>
          <a:noFill/>
          <a:ln>
            <a:noFill/>
          </a:ln>
        </p:spPr>
      </p:pic>
      <p:pic>
        <p:nvPicPr>
          <p:cNvPr id="85" name="Google Shape;85;p18"/>
          <p:cNvPicPr preferRelativeResize="0"/>
          <p:nvPr/>
        </p:nvPicPr>
        <p:blipFill>
          <a:blip r:embed="rId4">
            <a:alphaModFix/>
          </a:blip>
          <a:stretch>
            <a:fillRect/>
          </a:stretch>
        </p:blipFill>
        <p:spPr>
          <a:xfrm>
            <a:off x="6324688" y="3598848"/>
            <a:ext cx="2666912" cy="88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title="SARIMA Interactive Graph Module 3 Final - Colaboratory - Google Chrome 2023-04-25 21-49-51.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188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Graph</a:t>
            </a:r>
            <a:r>
              <a:rPr lang="en"/>
              <a:t> to see</a:t>
            </a:r>
            <a:r>
              <a:rPr lang="en"/>
              <a:t> Demand Forecast </a:t>
            </a:r>
            <a:endParaRPr/>
          </a:p>
          <a:p>
            <a:pPr indent="0" lvl="0" marL="0" rtl="0" algn="l">
              <a:spcBef>
                <a:spcPts val="0"/>
              </a:spcBef>
              <a:spcAft>
                <a:spcPts val="0"/>
              </a:spcAft>
              <a:buNone/>
            </a:pPr>
            <a:r>
              <a:t/>
            </a:r>
            <a:endParaRPr/>
          </a:p>
        </p:txBody>
      </p:sp>
      <p:pic>
        <p:nvPicPr>
          <p:cNvPr id="96" name="Google Shape;96;p20"/>
          <p:cNvPicPr preferRelativeResize="0"/>
          <p:nvPr/>
        </p:nvPicPr>
        <p:blipFill rotWithShape="1">
          <a:blip r:embed="rId3">
            <a:alphaModFix/>
          </a:blip>
          <a:srcRect b="2600" l="1058" r="0" t="0"/>
          <a:stretch/>
        </p:blipFill>
        <p:spPr>
          <a:xfrm>
            <a:off x="245700" y="997075"/>
            <a:ext cx="8745902" cy="3067524"/>
          </a:xfrm>
          <a:prstGeom prst="rect">
            <a:avLst/>
          </a:prstGeom>
          <a:noFill/>
          <a:ln>
            <a:noFill/>
          </a:ln>
        </p:spPr>
      </p:pic>
      <p:pic>
        <p:nvPicPr>
          <p:cNvPr id="97" name="Google Shape;97;p20"/>
          <p:cNvPicPr preferRelativeResize="0"/>
          <p:nvPr/>
        </p:nvPicPr>
        <p:blipFill>
          <a:blip r:embed="rId4">
            <a:alphaModFix/>
          </a:blip>
          <a:stretch>
            <a:fillRect/>
          </a:stretch>
        </p:blipFill>
        <p:spPr>
          <a:xfrm>
            <a:off x="6324688" y="3646923"/>
            <a:ext cx="2666912" cy="88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title="Interactive graph to for no. of ride vs hour of day - Colaboratory - Google Chrome 2023-04-25 22-10-44.mp4">
            <a:hlinkClick r:id="rId3"/>
          </p:cNvPr>
          <p:cNvPicPr preferRelativeResize="0"/>
          <p:nvPr/>
        </p:nvPicPr>
        <p:blipFill>
          <a:blip r:embed="rId4">
            <a:alphaModFix/>
          </a:blip>
          <a:stretch>
            <a:fillRect/>
          </a:stretch>
        </p:blipFill>
        <p:spPr>
          <a:xfrm>
            <a:off x="0" y="0"/>
            <a:ext cx="9144000" cy="5059075"/>
          </a:xfrm>
          <a:prstGeom prst="rect">
            <a:avLst/>
          </a:prstGeom>
          <a:noFill/>
          <a:ln>
            <a:noFill/>
          </a:ln>
        </p:spPr>
      </p:pic>
      <p:sp>
        <p:nvSpPr>
          <p:cNvPr id="103" name="Google Shape;103;p21"/>
          <p:cNvSpPr txBox="1"/>
          <p:nvPr/>
        </p:nvSpPr>
        <p:spPr>
          <a:xfrm>
            <a:off x="0" y="8150"/>
            <a:ext cx="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graph for future demand prediction</a:t>
            </a:r>
            <a:endParaRPr/>
          </a:p>
        </p:txBody>
      </p:sp>
      <p:pic>
        <p:nvPicPr>
          <p:cNvPr id="109" name="Google Shape;109;p22"/>
          <p:cNvPicPr preferRelativeResize="0"/>
          <p:nvPr/>
        </p:nvPicPr>
        <p:blipFill rotWithShape="1">
          <a:blip r:embed="rId3">
            <a:alphaModFix/>
          </a:blip>
          <a:srcRect b="9402" l="2624" r="532" t="-7653"/>
          <a:stretch/>
        </p:blipFill>
        <p:spPr>
          <a:xfrm>
            <a:off x="553625" y="1346525"/>
            <a:ext cx="8271075" cy="295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3" title="future demand prediction.mov">
            <a:hlinkClick r:id="rId3"/>
          </p:cNvPr>
          <p:cNvPicPr preferRelativeResize="0"/>
          <p:nvPr/>
        </p:nvPicPr>
        <p:blipFill>
          <a:blip r:embed="rId4">
            <a:alphaModFix/>
          </a:blip>
          <a:stretch>
            <a:fillRect/>
          </a:stretch>
        </p:blipFill>
        <p:spPr>
          <a:xfrm>
            <a:off x="-150664" y="0"/>
            <a:ext cx="929466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